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93" r:id="rId2"/>
    <p:sldId id="470" r:id="rId3"/>
    <p:sldId id="490" r:id="rId4"/>
    <p:sldId id="432" r:id="rId5"/>
    <p:sldId id="462" r:id="rId6"/>
    <p:sldId id="461" r:id="rId7"/>
    <p:sldId id="463" r:id="rId8"/>
    <p:sldId id="468" r:id="rId9"/>
    <p:sldId id="477" r:id="rId10"/>
    <p:sldId id="482" r:id="rId11"/>
    <p:sldId id="484" r:id="rId12"/>
    <p:sldId id="485" r:id="rId13"/>
    <p:sldId id="488" r:id="rId14"/>
    <p:sldId id="489" r:id="rId15"/>
    <p:sldId id="44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алкоголизм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9.9190233914316514E-2"/>
                  <c:y val="-5.3305353119100313E-2"/>
                </c:manualLayout>
              </c:layout>
              <c:showVal val="1"/>
            </c:dLbl>
            <c:dLbl>
              <c:idx val="1"/>
              <c:layout>
                <c:manualLayout>
                  <c:x val="-0.19452794881976171"/>
                  <c:y val="5.7883373401734932E-2"/>
                </c:manualLayout>
              </c:layout>
              <c:showVal val="1"/>
            </c:dLbl>
            <c:dLbl>
              <c:idx val="2"/>
              <c:layout>
                <c:manualLayout>
                  <c:x val="-2.9481160030106052E-2"/>
                  <c:y val="-4.4046181128508416E-2"/>
                </c:manualLayout>
              </c:layout>
              <c:showVal val="1"/>
            </c:dLbl>
            <c:dLbl>
              <c:idx val="3"/>
              <c:layout>
                <c:manualLayout>
                  <c:x val="-0.20308453391964987"/>
                  <c:y val="5.7883373401734932E-2"/>
                </c:manualLayout>
              </c:layout>
              <c:showVal val="1"/>
            </c:dLbl>
            <c:dLbl>
              <c:idx val="4"/>
              <c:layout>
                <c:manualLayout>
                  <c:x val="-3.0555687252943848E-2"/>
                  <c:y val="-4.8649938954896513E-2"/>
                </c:manualLayout>
              </c:layout>
              <c:showVal val="1"/>
            </c:dLbl>
            <c:dLbl>
              <c:idx val="5"/>
              <c:layout>
                <c:manualLayout>
                  <c:x val="-0.18041575054671075"/>
                  <c:y val="5.7883373401734932E-2"/>
                </c:manualLayout>
              </c:layout>
              <c:showVal val="1"/>
            </c:dLbl>
            <c:dLbl>
              <c:idx val="6"/>
              <c:layout>
                <c:manualLayout>
                  <c:x val="-2.2222222222222577E-2"/>
                  <c:y val="-5.0925925925926298E-2"/>
                </c:manualLayout>
              </c:layout>
              <c:showVal val="1"/>
            </c:dLbl>
            <c:dLbl>
              <c:idx val="7"/>
              <c:layout>
                <c:manualLayout>
                  <c:x val="-4.44444444444448E-2"/>
                  <c:y val="7.407407407407408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1515</c:v>
                </c:pt>
                <c:pt idx="1">
                  <c:v>1468.5</c:v>
                </c:pt>
                <c:pt idx="2">
                  <c:v>1401.1</c:v>
                </c:pt>
                <c:pt idx="3">
                  <c:v>1342.7</c:v>
                </c:pt>
                <c:pt idx="4">
                  <c:v>1290.9000000000001</c:v>
                </c:pt>
                <c:pt idx="5">
                  <c:v>1237.4000000000001</c:v>
                </c:pt>
                <c:pt idx="6">
                  <c:v>1174.2</c:v>
                </c:pt>
                <c:pt idx="7">
                  <c:v>1084.7</c:v>
                </c:pt>
              </c:numCache>
            </c:numRef>
          </c:val>
        </c:ser>
        <c:marker val="1"/>
        <c:axId val="134495616"/>
        <c:axId val="134497408"/>
      </c:lineChart>
      <c:catAx>
        <c:axId val="134495616"/>
        <c:scaling>
          <c:orientation val="minMax"/>
        </c:scaling>
        <c:axPos val="b"/>
        <c:numFmt formatCode="General" sourceLinked="1"/>
        <c:tickLblPos val="nextTo"/>
        <c:crossAx val="134497408"/>
        <c:crosses val="autoZero"/>
        <c:auto val="1"/>
        <c:lblAlgn val="ctr"/>
        <c:lblOffset val="100"/>
      </c:catAx>
      <c:valAx>
        <c:axId val="134497408"/>
        <c:scaling>
          <c:orientation val="minMax"/>
        </c:scaling>
        <c:axPos val="l"/>
        <c:majorGridlines/>
        <c:numFmt formatCode="General" sourceLinked="1"/>
        <c:tickLblPos val="nextTo"/>
        <c:crossAx val="134495616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пагубное потреблени алкоголя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3.333333333333334E-2"/>
                  <c:y val="-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7.5000000000000039E-2"/>
                  <c:y val="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-3.3333333333333284E-2"/>
                  <c:y val="-6.0185185185185147E-2"/>
                </c:manualLayout>
              </c:layout>
              <c:showVal val="1"/>
            </c:dLbl>
            <c:dLbl>
              <c:idx val="3"/>
              <c:layout>
                <c:manualLayout>
                  <c:x val="-7.2222222222222424E-2"/>
                  <c:y val="6.9444444444444434E-2"/>
                </c:manualLayout>
              </c:layout>
              <c:showVal val="1"/>
            </c:dLbl>
            <c:dLbl>
              <c:idx val="4"/>
              <c:layout>
                <c:manualLayout>
                  <c:x val="-2.7777777777778297E-2"/>
                  <c:y val="-6.9444444444444503E-2"/>
                </c:manualLayout>
              </c:layout>
              <c:showVal val="1"/>
            </c:dLbl>
            <c:dLbl>
              <c:idx val="5"/>
              <c:layout>
                <c:manualLayout>
                  <c:x val="-6.6666666666666569E-2"/>
                  <c:y val="6.9444444444444503E-2"/>
                </c:manualLayout>
              </c:layout>
              <c:showVal val="1"/>
            </c:dLbl>
            <c:dLbl>
              <c:idx val="6"/>
              <c:layout>
                <c:manualLayout>
                  <c:x val="-3.3333333333333444E-2"/>
                  <c:y val="-6.9444444444444503E-2"/>
                </c:manualLayout>
              </c:layout>
              <c:showVal val="1"/>
            </c:dLbl>
            <c:dLbl>
              <c:idx val="7"/>
              <c:layout>
                <c:manualLayout>
                  <c:x val="-4.4444444444444502E-2"/>
                  <c:y val="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346.8</c:v>
                </c:pt>
                <c:pt idx="1">
                  <c:v>332.9</c:v>
                </c:pt>
                <c:pt idx="2">
                  <c:v>317.8</c:v>
                </c:pt>
                <c:pt idx="3">
                  <c:v>304.2</c:v>
                </c:pt>
                <c:pt idx="4">
                  <c:v>284.8</c:v>
                </c:pt>
                <c:pt idx="5">
                  <c:v>260.10000000000002</c:v>
                </c:pt>
                <c:pt idx="6">
                  <c:v>246.7</c:v>
                </c:pt>
                <c:pt idx="7">
                  <c:v>203.9</c:v>
                </c:pt>
              </c:numCache>
            </c:numRef>
          </c:val>
        </c:ser>
        <c:marker val="1"/>
        <c:axId val="134681344"/>
        <c:axId val="134682880"/>
      </c:lineChart>
      <c:catAx>
        <c:axId val="134681344"/>
        <c:scaling>
          <c:orientation val="minMax"/>
        </c:scaling>
        <c:axPos val="b"/>
        <c:numFmt formatCode="General" sourceLinked="1"/>
        <c:tickLblPos val="nextTo"/>
        <c:crossAx val="134682880"/>
        <c:crosses val="autoZero"/>
        <c:auto val="1"/>
        <c:lblAlgn val="ctr"/>
        <c:lblOffset val="100"/>
      </c:catAx>
      <c:valAx>
        <c:axId val="134682880"/>
        <c:scaling>
          <c:orientation val="minMax"/>
        </c:scaling>
        <c:axPos val="l"/>
        <c:majorGridlines/>
        <c:numFmt formatCode="General" sourceLinked="1"/>
        <c:tickLblPos val="nextTo"/>
        <c:crossAx val="134681344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алкоголизм (подростки)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3.0555555555555582E-2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-8.3333333333333398E-2"/>
                  <c:y val="5.092592592592593E-2"/>
                </c:manualLayout>
              </c:layout>
              <c:showVal val="1"/>
            </c:dLbl>
            <c:dLbl>
              <c:idx val="2"/>
              <c:layout>
                <c:manualLayout>
                  <c:x val="-2.4999999999999953E-2"/>
                  <c:y val="-6.9444444444444434E-2"/>
                </c:manualLayout>
              </c:layout>
              <c:showVal val="1"/>
            </c:dLbl>
            <c:dLbl>
              <c:idx val="3"/>
              <c:layout>
                <c:manualLayout>
                  <c:x val="-7.5000000000000039E-2"/>
                  <c:y val="6.0185185185185147E-2"/>
                </c:manualLayout>
              </c:layout>
              <c:showVal val="1"/>
            </c:dLbl>
            <c:dLbl>
              <c:idx val="4"/>
              <c:layout>
                <c:manualLayout>
                  <c:x val="-2.2222222222222251E-2"/>
                  <c:y val="-7.8703703703703734E-2"/>
                </c:manualLayout>
              </c:layout>
              <c:showVal val="1"/>
            </c:dLbl>
            <c:dLbl>
              <c:idx val="5"/>
              <c:layout>
                <c:manualLayout>
                  <c:x val="-0.26338633314247573"/>
                  <c:y val="5.0925899074028426E-2"/>
                </c:manualLayout>
              </c:layout>
              <c:showVal val="1"/>
            </c:dLbl>
            <c:dLbl>
              <c:idx val="6"/>
              <c:layout>
                <c:manualLayout>
                  <c:x val="-3.0555555555555582E-2"/>
                  <c:y val="-6.9444444444444503E-2"/>
                </c:manualLayout>
              </c:layout>
              <c:showVal val="1"/>
            </c:dLbl>
            <c:dLbl>
              <c:idx val="7"/>
              <c:layout>
                <c:manualLayout>
                  <c:x val="-1.6082614752207021E-2"/>
                  <c:y val="-4.570117769200216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30.3</c:v>
                </c:pt>
                <c:pt idx="1">
                  <c:v>25.7</c:v>
                </c:pt>
                <c:pt idx="2">
                  <c:v>21.4</c:v>
                </c:pt>
                <c:pt idx="3">
                  <c:v>18.8</c:v>
                </c:pt>
                <c:pt idx="4">
                  <c:v>15.2</c:v>
                </c:pt>
                <c:pt idx="5">
                  <c:v>11.2</c:v>
                </c:pt>
                <c:pt idx="6">
                  <c:v>9</c:v>
                </c:pt>
                <c:pt idx="7">
                  <c:v>7.6</c:v>
                </c:pt>
              </c:numCache>
            </c:numRef>
          </c:val>
        </c:ser>
        <c:marker val="1"/>
        <c:axId val="151263104"/>
        <c:axId val="151264640"/>
      </c:lineChart>
      <c:catAx>
        <c:axId val="151263104"/>
        <c:scaling>
          <c:orientation val="minMax"/>
        </c:scaling>
        <c:axPos val="b"/>
        <c:numFmt formatCode="General" sourceLinked="1"/>
        <c:tickLblPos val="nextTo"/>
        <c:crossAx val="151264640"/>
        <c:crosses val="autoZero"/>
        <c:auto val="1"/>
        <c:lblAlgn val="ctr"/>
        <c:lblOffset val="100"/>
      </c:catAx>
      <c:valAx>
        <c:axId val="151264640"/>
        <c:scaling>
          <c:orientation val="minMax"/>
        </c:scaling>
        <c:axPos val="l"/>
        <c:majorGridlines/>
        <c:numFmt formatCode="General" sourceLinked="1"/>
        <c:tickLblPos val="nextTo"/>
        <c:crossAx val="151263104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пагубное потребление алкоголя (подростки)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3.0555555555555582E-2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-8.3333333333333398E-2"/>
                  <c:y val="5.092592592592593E-2"/>
                </c:manualLayout>
              </c:layout>
              <c:showVal val="1"/>
            </c:dLbl>
            <c:dLbl>
              <c:idx val="2"/>
              <c:layout>
                <c:manualLayout>
                  <c:x val="-2.4999999999999953E-2"/>
                  <c:y val="-6.9444444444444434E-2"/>
                </c:manualLayout>
              </c:layout>
              <c:showVal val="1"/>
            </c:dLbl>
            <c:dLbl>
              <c:idx val="3"/>
              <c:layout>
                <c:manualLayout>
                  <c:x val="-7.5000000000000039E-2"/>
                  <c:y val="6.0185185185185147E-2"/>
                </c:manualLayout>
              </c:layout>
              <c:showVal val="1"/>
            </c:dLbl>
            <c:dLbl>
              <c:idx val="4"/>
              <c:layout>
                <c:manualLayout>
                  <c:x val="-2.2222222222222251E-2"/>
                  <c:y val="-7.8703703703703734E-2"/>
                </c:manualLayout>
              </c:layout>
              <c:showVal val="1"/>
            </c:dLbl>
            <c:dLbl>
              <c:idx val="5"/>
              <c:layout>
                <c:manualLayout>
                  <c:x val="-6.6666666666666693E-2"/>
                  <c:y val="5.0925925925925902E-2"/>
                </c:manualLayout>
              </c:layout>
              <c:showVal val="1"/>
            </c:dLbl>
            <c:dLbl>
              <c:idx val="6"/>
              <c:layout>
                <c:manualLayout>
                  <c:x val="-3.0555555555555582E-2"/>
                  <c:y val="-6.9444444444444503E-2"/>
                </c:manualLayout>
              </c:layout>
              <c:showVal val="1"/>
            </c:dLbl>
            <c:dLbl>
              <c:idx val="7"/>
              <c:layout>
                <c:manualLayout>
                  <c:x val="-5.0000000000000114E-2"/>
                  <c:y val="6.0185185185185147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1907.7</c:v>
                </c:pt>
                <c:pt idx="1">
                  <c:v>1946.5</c:v>
                </c:pt>
                <c:pt idx="2">
                  <c:v>1885.6</c:v>
                </c:pt>
                <c:pt idx="3">
                  <c:v>1695</c:v>
                </c:pt>
                <c:pt idx="4">
                  <c:v>1483</c:v>
                </c:pt>
                <c:pt idx="5">
                  <c:v>1318</c:v>
                </c:pt>
                <c:pt idx="6">
                  <c:v>1126.5</c:v>
                </c:pt>
                <c:pt idx="7">
                  <c:v>863.7</c:v>
                </c:pt>
              </c:numCache>
            </c:numRef>
          </c:val>
        </c:ser>
        <c:marker val="1"/>
        <c:axId val="151301120"/>
        <c:axId val="151450368"/>
      </c:lineChart>
      <c:catAx>
        <c:axId val="151301120"/>
        <c:scaling>
          <c:orientation val="minMax"/>
        </c:scaling>
        <c:axPos val="b"/>
        <c:numFmt formatCode="General" sourceLinked="1"/>
        <c:tickLblPos val="nextTo"/>
        <c:crossAx val="151450368"/>
        <c:crosses val="autoZero"/>
        <c:auto val="1"/>
        <c:lblAlgn val="ctr"/>
        <c:lblOffset val="100"/>
      </c:catAx>
      <c:valAx>
        <c:axId val="151450368"/>
        <c:scaling>
          <c:orientation val="minMax"/>
        </c:scaling>
        <c:axPos val="l"/>
        <c:majorGridlines/>
        <c:numFmt formatCode="General" sourceLinked="1"/>
        <c:tickLblPos val="nextTo"/>
        <c:crossAx val="151301120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каннабиноиды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4.4444444444444502E-2"/>
                  <c:y val="-4.6296296296296509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-4.6296296296296509E-2"/>
                </c:manualLayout>
              </c:layout>
              <c:showVal val="1"/>
            </c:dLbl>
            <c:dLbl>
              <c:idx val="2"/>
              <c:layout>
                <c:manualLayout>
                  <c:x val="-4.1666666666666623E-2"/>
                  <c:y val="-5.5555555555555455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-3.7037037037037056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4.1666666666666664E-2"/>
                </c:manualLayout>
              </c:layout>
              <c:showVal val="1"/>
            </c:dLbl>
            <c:dLbl>
              <c:idx val="5"/>
              <c:layout>
                <c:manualLayout>
                  <c:x val="-4.1666666666666664E-2"/>
                  <c:y val="6.0185185185185147E-2"/>
                </c:manualLayout>
              </c:layout>
              <c:showVal val="1"/>
            </c:dLbl>
            <c:dLbl>
              <c:idx val="6"/>
              <c:layout>
                <c:manualLayout>
                  <c:x val="-3.888888888888889E-2"/>
                  <c:y val="4.6296296296296509E-2"/>
                </c:manualLayout>
              </c:layout>
              <c:showVal val="1"/>
            </c:dLbl>
            <c:dLbl>
              <c:idx val="7"/>
              <c:layout>
                <c:manualLayout>
                  <c:x val="-4.1666666666666782E-2"/>
                  <c:y val="-3.7037037037037056E-2"/>
                </c:manualLayout>
              </c:layout>
              <c:showVal val="1"/>
            </c:dLbl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17</c:v>
                </c:pt>
                <c:pt idx="1">
                  <c:v>16.2</c:v>
                </c:pt>
                <c:pt idx="2">
                  <c:v>16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17.7</c:v>
                </c:pt>
                <c:pt idx="6">
                  <c:v>19.3</c:v>
                </c:pt>
                <c:pt idx="7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психостимуляторы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4.1666666666666692E-2"/>
                  <c:y val="-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-3.333333333333334E-2"/>
                  <c:y val="-3.7037037037037056E-2"/>
                </c:manualLayout>
              </c:layout>
              <c:showVal val="1"/>
            </c:dLbl>
            <c:dLbl>
              <c:idx val="2"/>
              <c:layout>
                <c:manualLayout>
                  <c:x val="-4.7222222222222172E-2"/>
                  <c:y val="-5.0925925925925902E-2"/>
                </c:manualLayout>
              </c:layout>
              <c:showVal val="1"/>
            </c:dLbl>
            <c:dLbl>
              <c:idx val="3"/>
              <c:layout>
                <c:manualLayout>
                  <c:x val="-5.5555555555555455E-2"/>
                  <c:y val="-5.5555555555555455E-2"/>
                </c:manualLayout>
              </c:layout>
              <c:showVal val="1"/>
            </c:dLbl>
            <c:dLbl>
              <c:idx val="4"/>
              <c:layout>
                <c:manualLayout>
                  <c:x val="-5.8333333333333674E-2"/>
                  <c:y val="-5.0925925925925923E-2"/>
                </c:manualLayout>
              </c:layout>
              <c:showVal val="1"/>
            </c:dLbl>
            <c:dLbl>
              <c:idx val="5"/>
              <c:layout>
                <c:manualLayout>
                  <c:x val="-5.8333333333333674E-2"/>
                  <c:y val="-4.1666666666666664E-2"/>
                </c:manualLayout>
              </c:layout>
              <c:showVal val="1"/>
            </c:dLbl>
            <c:dLbl>
              <c:idx val="6"/>
              <c:layout>
                <c:manualLayout>
                  <c:x val="-5.8333333333333674E-2"/>
                  <c:y val="-4.1666666666666761E-2"/>
                </c:manualLayout>
              </c:layout>
              <c:showVal val="1"/>
            </c:dLbl>
            <c:dLbl>
              <c:idx val="7"/>
              <c:layout>
                <c:manualLayout>
                  <c:x val="-5.2777777777777882E-2"/>
                  <c:y val="-5.0925925925925923E-2"/>
                </c:manualLayout>
              </c:layout>
              <c:showVal val="1"/>
            </c:dLbl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2.9</c:v>
                </c:pt>
                <c:pt idx="1">
                  <c:v>3</c:v>
                </c:pt>
                <c:pt idx="2">
                  <c:v>3.3</c:v>
                </c:pt>
                <c:pt idx="3">
                  <c:v>3.5</c:v>
                </c:pt>
                <c:pt idx="4">
                  <c:v>4.5</c:v>
                </c:pt>
                <c:pt idx="5">
                  <c:v>6.6</c:v>
                </c:pt>
                <c:pt idx="6">
                  <c:v>8.6</c:v>
                </c:pt>
                <c:pt idx="7">
                  <c:v>9.8000000000000007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новые ПАВ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pPr>
              <a:ln w="76200"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5.2777777777777792E-2"/>
                  <c:y val="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4.4444444444444432E-2"/>
                  <c:y val="5.5555555555555455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5.5555555555555455E-2"/>
                </c:manualLayout>
              </c:layout>
              <c:showVal val="1"/>
            </c:dLbl>
            <c:dLbl>
              <c:idx val="4"/>
              <c:layout>
                <c:manualLayout>
                  <c:x val="-6.666666666666668E-2"/>
                  <c:y val="-4.1666666666666664E-2"/>
                </c:manualLayout>
              </c:layout>
              <c:showVal val="1"/>
            </c:dLbl>
            <c:dLbl>
              <c:idx val="5"/>
              <c:layout>
                <c:manualLayout>
                  <c:x val="-6.666666666666668E-2"/>
                  <c:y val="-3.7037037037037056E-2"/>
                </c:manualLayout>
              </c:layout>
              <c:showVal val="1"/>
            </c:dLbl>
            <c:dLbl>
              <c:idx val="6"/>
              <c:layout>
                <c:manualLayout>
                  <c:x val="-7.5000000000000011E-2"/>
                  <c:y val="-3.7037037037037056E-2"/>
                </c:manualLayout>
              </c:layout>
              <c:showVal val="1"/>
            </c:dLbl>
            <c:dLbl>
              <c:idx val="7"/>
              <c:layout>
                <c:manualLayout>
                  <c:x val="-6.6666666666666763E-2"/>
                  <c:y val="-4.1666666666666664E-2"/>
                </c:manualLayout>
              </c:layout>
              <c:showVal val="1"/>
            </c:dLbl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12.8</c:v>
                </c:pt>
                <c:pt idx="1">
                  <c:v>13.4</c:v>
                </c:pt>
                <c:pt idx="2">
                  <c:v>14.8</c:v>
                </c:pt>
                <c:pt idx="3">
                  <c:v>16.5</c:v>
                </c:pt>
                <c:pt idx="4">
                  <c:v>18.8</c:v>
                </c:pt>
                <c:pt idx="5">
                  <c:v>23.2</c:v>
                </c:pt>
                <c:pt idx="6">
                  <c:v>27.5</c:v>
                </c:pt>
                <c:pt idx="7">
                  <c:v>31.5</c:v>
                </c:pt>
              </c:numCache>
            </c:numRef>
          </c:val>
        </c:ser>
        <c:marker val="1"/>
        <c:axId val="134479232"/>
        <c:axId val="151196800"/>
      </c:lineChart>
      <c:catAx>
        <c:axId val="134479232"/>
        <c:scaling>
          <c:orientation val="minMax"/>
        </c:scaling>
        <c:axPos val="b"/>
        <c:numFmt formatCode="General" sourceLinked="1"/>
        <c:tickLblPos val="nextTo"/>
        <c:crossAx val="151196800"/>
        <c:crosses val="autoZero"/>
        <c:auto val="1"/>
        <c:lblAlgn val="ctr"/>
        <c:lblOffset val="100"/>
      </c:catAx>
      <c:valAx>
        <c:axId val="151196800"/>
        <c:scaling>
          <c:orientation val="minMax"/>
        </c:scaling>
        <c:axPos val="l"/>
        <c:majorGridlines/>
        <c:numFmt formatCode="General" sourceLinked="1"/>
        <c:tickLblPos val="nextTo"/>
        <c:crossAx val="134479232"/>
        <c:crosses val="autoZero"/>
        <c:crossBetween val="between"/>
      </c:valAx>
    </c:plotArea>
    <c:legend>
      <c:legendPos val="t"/>
      <c:layout/>
      <c:spPr>
        <a:ln w="76200"/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наркомании (подростки)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3.1656026823230474E-2"/>
                  <c:y val="-2.5320668045135667E-2"/>
                </c:manualLayout>
              </c:layout>
              <c:showVal val="1"/>
            </c:dLbl>
            <c:dLbl>
              <c:idx val="3"/>
              <c:layout>
                <c:manualLayout>
                  <c:x val="-1.8089158184703125E-2"/>
                  <c:y val="4.3735699350689113E-2"/>
                </c:manualLayout>
              </c:layout>
              <c:showVal val="1"/>
            </c:dLbl>
            <c:dLbl>
              <c:idx val="6"/>
              <c:layout>
                <c:manualLayout>
                  <c:x val="-4.5222895461757645E-2"/>
                  <c:y val="-5.524509391665966E-2"/>
                </c:manualLayout>
              </c:layout>
              <c:showVal val="1"/>
            </c:dLbl>
            <c:dLbl>
              <c:idx val="7"/>
              <c:layout>
                <c:manualLayout>
                  <c:x val="-4.0700605915582104E-2"/>
                  <c:y val="4.3735699350689113E-2"/>
                </c:manualLayout>
              </c:layout>
              <c:showVal val="1"/>
            </c:dLbl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21.8</c:v>
                </c:pt>
                <c:pt idx="1">
                  <c:v>15.5</c:v>
                </c:pt>
                <c:pt idx="2">
                  <c:v>13.7</c:v>
                </c:pt>
                <c:pt idx="3">
                  <c:v>9.4</c:v>
                </c:pt>
                <c:pt idx="4">
                  <c:v>10.4</c:v>
                </c:pt>
                <c:pt idx="5">
                  <c:v>16.2</c:v>
                </c:pt>
                <c:pt idx="6">
                  <c:v>22.1</c:v>
                </c:pt>
                <c:pt idx="7">
                  <c:v>19.899999999999999</c:v>
                </c:pt>
              </c:numCache>
            </c:numRef>
          </c:val>
        </c:ser>
        <c:marker val="1"/>
        <c:axId val="151256448"/>
        <c:axId val="167523456"/>
      </c:lineChart>
      <c:catAx>
        <c:axId val="151256448"/>
        <c:scaling>
          <c:orientation val="minMax"/>
        </c:scaling>
        <c:axPos val="b"/>
        <c:numFmt formatCode="General" sourceLinked="1"/>
        <c:tickLblPos val="nextTo"/>
        <c:crossAx val="167523456"/>
        <c:crosses val="autoZero"/>
        <c:auto val="1"/>
        <c:lblAlgn val="ctr"/>
        <c:lblOffset val="100"/>
      </c:catAx>
      <c:valAx>
        <c:axId val="167523456"/>
        <c:scaling>
          <c:orientation val="minMax"/>
        </c:scaling>
        <c:axPos val="l"/>
        <c:majorGridlines/>
        <c:numFmt formatCode="General" sourceLinked="1"/>
        <c:tickLblPos val="nextTo"/>
        <c:crossAx val="151256448"/>
        <c:crosses val="autoZero"/>
        <c:crossBetween val="between"/>
      </c:valAx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1080807756173459"/>
          <c:y val="0.1831228050587686"/>
          <c:w val="0.76034495688039594"/>
          <c:h val="0.75843963254593216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пагубное потребление наркотиков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138.30000000000001</c:v>
                </c:pt>
                <c:pt idx="1">
                  <c:v>137.30000000000001</c:v>
                </c:pt>
                <c:pt idx="2">
                  <c:v>135.80000000000001</c:v>
                </c:pt>
                <c:pt idx="3">
                  <c:v>140.19999999999999</c:v>
                </c:pt>
                <c:pt idx="4">
                  <c:v>144.4</c:v>
                </c:pt>
                <c:pt idx="5">
                  <c:v>154.1</c:v>
                </c:pt>
                <c:pt idx="6">
                  <c:v>159.1</c:v>
                </c:pt>
                <c:pt idx="7">
                  <c:v>138.9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подростки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4.8426150121065374E-2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-9.03954802259887E-2"/>
                  <c:y val="6.9444444444444503E-2"/>
                </c:manualLayout>
              </c:layout>
              <c:showVal val="1"/>
            </c:dLbl>
            <c:dLbl>
              <c:idx val="2"/>
              <c:layout>
                <c:manualLayout>
                  <c:x val="-4.8426150121065374E-2"/>
                  <c:y val="-6.4814814814815755E-2"/>
                </c:manualLayout>
              </c:layout>
              <c:showVal val="1"/>
            </c:dLbl>
            <c:dLbl>
              <c:idx val="3"/>
              <c:layout>
                <c:manualLayout>
                  <c:x val="-6.7796610169492497E-2"/>
                  <c:y val="5.5555555555555455E-2"/>
                </c:manualLayout>
              </c:layout>
              <c:showVal val="1"/>
            </c:dLbl>
            <c:dLbl>
              <c:idx val="4"/>
              <c:layout>
                <c:manualLayout>
                  <c:x val="-0.10008071025020179"/>
                  <c:y val="-4.6296296296296523E-2"/>
                </c:manualLayout>
              </c:layout>
              <c:showVal val="1"/>
            </c:dLbl>
            <c:dLbl>
              <c:idx val="5"/>
              <c:layout>
                <c:manualLayout>
                  <c:x val="-4.1969330104923333E-2"/>
                  <c:y val="5.5555555555555455E-2"/>
                </c:manualLayout>
              </c:layout>
              <c:showVal val="1"/>
            </c:dLbl>
            <c:dLbl>
              <c:idx val="6"/>
              <c:layout>
                <c:manualLayout>
                  <c:x val="-5.4882970137208324E-2"/>
                  <c:y val="-6.4814814814815755E-2"/>
                </c:manualLayout>
              </c:layout>
              <c:showVal val="1"/>
            </c:dLbl>
            <c:dLbl>
              <c:idx val="7"/>
              <c:layout>
                <c:manualLayout>
                  <c:x val="-1.1837366616658333E-16"/>
                  <c:y val="-4.6296296296296523E-2"/>
                </c:manualLayout>
              </c:layout>
              <c:showVal val="1"/>
            </c:dLbl>
            <c:showVal val="1"/>
          </c:dLbls>
          <c:cat>
            <c:numRef>
              <c:f>Лист1!$B$1:$I$1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158.4</c:v>
                </c:pt>
                <c:pt idx="1">
                  <c:v>145.6</c:v>
                </c:pt>
                <c:pt idx="2">
                  <c:v>136.69999999999999</c:v>
                </c:pt>
                <c:pt idx="3">
                  <c:v>136.1</c:v>
                </c:pt>
                <c:pt idx="4">
                  <c:v>179.7</c:v>
                </c:pt>
                <c:pt idx="5">
                  <c:v>231.1</c:v>
                </c:pt>
                <c:pt idx="6">
                  <c:v>238.8</c:v>
                </c:pt>
                <c:pt idx="7">
                  <c:v>178.7</c:v>
                </c:pt>
              </c:numCache>
            </c:numRef>
          </c:val>
        </c:ser>
        <c:marker val="1"/>
        <c:axId val="167545472"/>
        <c:axId val="167735680"/>
      </c:lineChart>
      <c:catAx>
        <c:axId val="167545472"/>
        <c:scaling>
          <c:orientation val="minMax"/>
        </c:scaling>
        <c:axPos val="b"/>
        <c:numFmt formatCode="General" sourceLinked="1"/>
        <c:tickLblPos val="nextTo"/>
        <c:crossAx val="167735680"/>
        <c:crosses val="autoZero"/>
        <c:auto val="1"/>
        <c:lblAlgn val="ctr"/>
        <c:lblOffset val="100"/>
      </c:catAx>
      <c:valAx>
        <c:axId val="167735680"/>
        <c:scaling>
          <c:orientation val="minMax"/>
        </c:scaling>
        <c:axPos val="l"/>
        <c:majorGridlines/>
        <c:numFmt formatCode="General" sourceLinked="1"/>
        <c:tickLblPos val="nextTo"/>
        <c:crossAx val="167545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3019027696109642E-2"/>
          <c:y val="1.3811273479164915E-2"/>
          <c:w val="0.96698097230390045"/>
          <c:h val="0.25081283485508432"/>
        </c:manualLayout>
      </c:layout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B47E73-1C07-4AB1-B38B-C54A93A730C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562121-F07A-4695-AFE5-9DAC55E44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vsezavisimosti.ru/wp-content/uploads/2017/07/chto-takoe-sinteticheskie-narkotiki-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133600"/>
            <a:ext cx="7253287" cy="2232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0713"/>
            <a:ext cx="9144000" cy="2879725"/>
          </a:xfrm>
          <a:solidFill>
            <a:schemeClr val="accent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defRPr/>
            </a:pP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Социальная наркология: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достижения, проблемы и перспективы развития</a:t>
            </a:r>
          </a:p>
          <a:p>
            <a:pPr algn="ctr">
              <a:lnSpc>
                <a:spcPct val="90000"/>
              </a:lnSpc>
              <a:defRPr/>
            </a:pPr>
            <a:endParaRPr lang="ru-RU" alt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501008"/>
            <a:ext cx="5148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Т.В. Клименко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ННЦ наркологии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филиал «НМИЦПН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 В.П. Сербского» 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мая 2018 года</a:t>
            </a: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г. Тюмень</a:t>
            </a:r>
            <a:endParaRPr lang="ru-RU" sz="2400" dirty="0"/>
          </a:p>
        </p:txBody>
      </p:sp>
      <p:pic>
        <p:nvPicPr>
          <p:cNvPr id="8" name="Picture 42" descr="https://im0-tub-ru.yandex.net/i?id=a5fe5835039466faf049b54eb7044fd8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1009"/>
            <a:ext cx="503548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6444208" cy="5445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виды синтетических наркотиков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305983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59832" y="0"/>
            <a:ext cx="6084168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ПАВ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131840" y="1124744"/>
          <a:ext cx="216024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148064" y="0"/>
          <a:ext cx="19442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092280" y="0"/>
          <a:ext cx="20517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3861048"/>
            <a:ext cx="3059832" cy="299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Эффективная система раннего выявления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Просчеты проф.  работы: не используются детско-молодежные информационно—коммуникационные каналы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Современный этап: Комплексный подход к профилактике потребления ПАВ на основе </a:t>
            </a: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био-психо-социо-духовной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модели и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концепции ВОЗ по ЗОЖ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5146"/>
            <a:ext cx="5221064" cy="491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20072" y="1988840"/>
            <a:ext cx="3923928" cy="486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 человека зависит: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45-55%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 жизни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человека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17-20%  - Среда обитания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8-10%    - Генетика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8-10%  -   Состояние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здравоохранения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44450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5450" y="6286500"/>
            <a:ext cx="71438" cy="57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388" y="1195388"/>
            <a:ext cx="1584325" cy="720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Силовые ведомства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9975" y="1196975"/>
            <a:ext cx="5545138" cy="719138"/>
          </a:xfrm>
          <a:prstGeom prst="rect">
            <a:avLst/>
          </a:prstGeom>
          <a:solidFill>
            <a:srgbClr val="E8F4F8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Безопасность среды обитания</a:t>
            </a:r>
          </a:p>
        </p:txBody>
      </p:sp>
      <p:sp>
        <p:nvSpPr>
          <p:cNvPr id="2" name="Прямоугольник 30"/>
          <p:cNvSpPr/>
          <p:nvPr/>
        </p:nvSpPr>
        <p:spPr>
          <a:xfrm>
            <a:off x="179388" y="1963738"/>
            <a:ext cx="1584325" cy="13938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prstClr val="black"/>
                </a:solidFill>
                <a:latin typeface="Arial" pitchFamily="34" charset="0"/>
              </a:rPr>
              <a:t>Миноб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" pitchFamily="34" charset="0"/>
              </a:rPr>
              <a:t>Минкульт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, </a:t>
            </a:r>
          </a:p>
          <a:p>
            <a:pPr algn="ctr">
              <a:defRPr/>
            </a:pPr>
            <a:r>
              <a:rPr lang="ru-RU" b="1" dirty="0" err="1">
                <a:solidFill>
                  <a:prstClr val="black"/>
                </a:solidFill>
                <a:latin typeface="Arial" pitchFamily="34" charset="0"/>
              </a:rPr>
              <a:t>Минспорт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СМИ, ТВ, радио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31"/>
          <p:cNvSpPr/>
          <p:nvPr/>
        </p:nvSpPr>
        <p:spPr>
          <a:xfrm>
            <a:off x="2339975" y="2060575"/>
            <a:ext cx="5545138" cy="1296988"/>
          </a:xfrm>
          <a:prstGeom prst="rect">
            <a:avLst/>
          </a:prstGeom>
          <a:solidFill>
            <a:srgbClr val="E8F4F8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Мотивация и формирование навыков ЗОЖ, навыки альтернативного досуга, развитие культуры и массового спорта</a:t>
            </a:r>
          </a:p>
        </p:txBody>
      </p:sp>
      <p:sp>
        <p:nvSpPr>
          <p:cNvPr id="20" name="Прямоугольник 30"/>
          <p:cNvSpPr/>
          <p:nvPr/>
        </p:nvSpPr>
        <p:spPr>
          <a:xfrm>
            <a:off x="179388" y="3500438"/>
            <a:ext cx="1584325" cy="647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СЕЛЬСКОЕ ХОЗЯЙСТВО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31"/>
          <p:cNvSpPr/>
          <p:nvPr/>
        </p:nvSpPr>
        <p:spPr>
          <a:xfrm>
            <a:off x="2339975" y="3500438"/>
            <a:ext cx="5545138" cy="647700"/>
          </a:xfrm>
          <a:prstGeom prst="rect">
            <a:avLst/>
          </a:prstGeom>
          <a:solidFill>
            <a:srgbClr val="E8F4F8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Безопасные и полезные продукты питания</a:t>
            </a:r>
          </a:p>
        </p:txBody>
      </p:sp>
      <p:sp>
        <p:nvSpPr>
          <p:cNvPr id="23" name="Прямоугольник 30"/>
          <p:cNvSpPr/>
          <p:nvPr/>
        </p:nvSpPr>
        <p:spPr>
          <a:xfrm>
            <a:off x="179388" y="4221163"/>
            <a:ext cx="1584325" cy="1073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ПРИРОДНЫЕ РЕСУРСЫ, ПРОМЫШЛЕННОСТЬ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31"/>
          <p:cNvSpPr/>
          <p:nvPr/>
        </p:nvSpPr>
        <p:spPr>
          <a:xfrm>
            <a:off x="2339975" y="4221163"/>
            <a:ext cx="1655763" cy="1073150"/>
          </a:xfrm>
          <a:prstGeom prst="rect">
            <a:avLst/>
          </a:prstGeom>
          <a:solidFill>
            <a:srgbClr val="E8F4F8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</a:rPr>
              <a:t>ЧИСТАЯ ВОДА,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</a:rPr>
              <a:t>ПОЧВА, ВОЗДУХ, ОТСУТСТВИЕ РАДИАЦИИ</a:t>
            </a:r>
          </a:p>
        </p:txBody>
      </p:sp>
      <p:sp>
        <p:nvSpPr>
          <p:cNvPr id="11" name="Прямоугольник 30"/>
          <p:cNvSpPr/>
          <p:nvPr/>
        </p:nvSpPr>
        <p:spPr>
          <a:xfrm>
            <a:off x="179388" y="5373688"/>
            <a:ext cx="1584325" cy="649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ТРУД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30"/>
          <p:cNvSpPr/>
          <p:nvPr/>
        </p:nvSpPr>
        <p:spPr>
          <a:xfrm>
            <a:off x="179388" y="6092825"/>
            <a:ext cx="1584325" cy="765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</a:rPr>
              <a:t>ЭКОНОМИКА, ФИНАНСЫ, ЗАКОНОДАТЕЛЬСТВО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31"/>
          <p:cNvSpPr/>
          <p:nvPr/>
        </p:nvSpPr>
        <p:spPr>
          <a:xfrm>
            <a:off x="2339975" y="5373688"/>
            <a:ext cx="5545138" cy="647700"/>
          </a:xfrm>
          <a:prstGeom prst="rect">
            <a:avLst/>
          </a:prstGeom>
          <a:solidFill>
            <a:srgbClr val="E8F4F8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ЗДОРОВЫЕ ПРОИЗВОДСТВЕННЫЕ УСЛОВИЯ, БЕЗОПАСНОЕ РАБОЧЕЕ МЕСТО</a:t>
            </a:r>
          </a:p>
        </p:txBody>
      </p:sp>
      <p:sp>
        <p:nvSpPr>
          <p:cNvPr id="14" name="Прямоугольник 31"/>
          <p:cNvSpPr/>
          <p:nvPr/>
        </p:nvSpPr>
        <p:spPr>
          <a:xfrm>
            <a:off x="2339975" y="6092825"/>
            <a:ext cx="5545138" cy="765175"/>
          </a:xfrm>
          <a:prstGeom prst="rect">
            <a:avLst/>
          </a:prstGeom>
          <a:solidFill>
            <a:srgbClr val="E8F4F8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Финансовая и законодательная поддержка приоритетов</a:t>
            </a:r>
          </a:p>
        </p:txBody>
      </p:sp>
      <p:sp>
        <p:nvSpPr>
          <p:cNvPr id="15" name="Прямоугольник 30"/>
          <p:cNvSpPr/>
          <p:nvPr/>
        </p:nvSpPr>
        <p:spPr>
          <a:xfrm>
            <a:off x="4140200" y="4221163"/>
            <a:ext cx="1511300" cy="1073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</a:rPr>
              <a:t>РЕГИОНАЛЬНОЕ РАЗВИТИЕ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30"/>
          <p:cNvSpPr/>
          <p:nvPr/>
        </p:nvSpPr>
        <p:spPr>
          <a:xfrm>
            <a:off x="6011863" y="4221163"/>
            <a:ext cx="1873250" cy="1073150"/>
          </a:xfrm>
          <a:prstGeom prst="rect">
            <a:avLst/>
          </a:prstGeom>
          <a:solidFill>
            <a:srgbClr val="E8F4F8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</a:rPr>
              <a:t>НОВЫЕ ПОДХОДЫ К ГРАДОСТРОЕНИЮ, ПЛАНИРОВАНИЮ КОММУНИКАЦИЙ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"/>
            <a:ext cx="9144000" cy="112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9" name="Заголовок 9"/>
          <p:cNvSpPr txBox="1">
            <a:spLocks/>
          </p:cNvSpPr>
          <p:nvPr/>
        </p:nvSpPr>
        <p:spPr bwMode="auto">
          <a:xfrm>
            <a:off x="0" y="1"/>
            <a:ext cx="9144000" cy="11255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единой  профилактической  среды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779588" y="1325563"/>
            <a:ext cx="56038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782763" y="2543175"/>
            <a:ext cx="55721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779588" y="3670300"/>
            <a:ext cx="5524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787525" y="5508625"/>
            <a:ext cx="5524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787525" y="6286500"/>
            <a:ext cx="5524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790700" y="4565650"/>
            <a:ext cx="5492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5651500" y="4587875"/>
            <a:ext cx="3603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172400" y="1195388"/>
            <a:ext cx="792088" cy="56626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РФ: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Здравоохранные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сектора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 и ведомств</a:t>
            </a:r>
          </a:p>
        </p:txBody>
      </p:sp>
      <p:sp>
        <p:nvSpPr>
          <p:cNvPr id="28" name="Стрелка влево 27"/>
          <p:cNvSpPr/>
          <p:nvPr/>
        </p:nvSpPr>
        <p:spPr>
          <a:xfrm>
            <a:off x="7589838" y="1327150"/>
            <a:ext cx="582612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7626350" y="2552700"/>
            <a:ext cx="5461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7688263" y="3663950"/>
            <a:ext cx="496887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7881938" y="4514850"/>
            <a:ext cx="290512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>
            <a:off x="7688263" y="6242050"/>
            <a:ext cx="484187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>
            <a:off x="7688263" y="5538788"/>
            <a:ext cx="484187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12954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 улучшения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наркоситуации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484784"/>
            <a:ext cx="75243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Новые методы медикаментозной терапии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Широкое внедрение технологий психотерапии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программ медицинской реабилитации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4221088"/>
            <a:ext cx="7452320" cy="24482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 деятельности по СР</a:t>
            </a:r>
          </a:p>
          <a:p>
            <a:pPr marL="457200" indent="-457200" algn="just">
              <a:buAutoNum type="arabicPeriod"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Ресоциализация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социальный лиф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татарский опыт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Преодоление стигматизация и дискриминации</a:t>
            </a:r>
          </a:p>
          <a:p>
            <a:pPr marL="457200" indent="-457200" algn="just">
              <a:buAutoNum type="arabicPeriod" startAt="4"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Обучающе-профилактические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программы в организованных  коллективах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(учебники)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углом 5"/>
          <p:cNvSpPr/>
          <p:nvPr/>
        </p:nvSpPr>
        <p:spPr>
          <a:xfrm flipV="1">
            <a:off x="899592" y="1268760"/>
            <a:ext cx="648072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 flipV="1">
            <a:off x="539552" y="1268760"/>
            <a:ext cx="1043608" cy="2448272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3068960"/>
            <a:ext cx="7524328" cy="9864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Скрининг и мотивационное консультирование в первичном звене здравоохранения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углом 8"/>
          <p:cNvSpPr/>
          <p:nvPr/>
        </p:nvSpPr>
        <p:spPr>
          <a:xfrm flipV="1">
            <a:off x="0" y="1268760"/>
            <a:ext cx="1691680" cy="4536504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9592" y="1268760"/>
            <a:ext cx="698376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4293096"/>
            <a:ext cx="770384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2564904"/>
            <a:ext cx="172819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ПМСП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http://tvoe-budushee.ru/wp-content/uploads/2017/11/f2a2567d99e4aba471d7a635fac96e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860" y="1"/>
            <a:ext cx="1903139" cy="1268759"/>
          </a:xfrm>
          <a:prstGeom prst="rect">
            <a:avLst/>
          </a:prstGeom>
          <a:noFill/>
        </p:spPr>
      </p:pic>
      <p:pic>
        <p:nvPicPr>
          <p:cNvPr id="14" name="Picture 20" descr="http://alcostad.ru/wp-content/uploads/2015/05/reabilitatsiya-narkomano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910623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Перспективные успехи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по снижению уровня потребления ПАВ связаны с организационными в социальной сфере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70176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Благодарю </a:t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Социальная наркология (социальные аспекты наркологии)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3419872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ПАВ являются продуктами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деятельности социума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связаны с работой многих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государственных,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негосударственных 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криминальных структур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(производство, продажа,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реклама, распространение)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доходов от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продажи  ПАВ (табак,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алкоголь, лекарства) в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бюджете страны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в медицине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268760"/>
            <a:ext cx="5724128" cy="4680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последствия: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Преступность:72,2% убийств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Нетрудоспособность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жизни.  Смертность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67,7% смертей от цирроза печени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60% смертей от панкреатита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62,1% смертей от самоубийства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23,3% смертей от ССС (Немцов А.В.)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Разрушенные семьи. Снижение рождаемости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безнадзорность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военного  потенциала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Травмы и аварии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 риска НИЗ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потери от повышенной нагрузки на силовые, медицинские и социальные службы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" y="0"/>
            <a:ext cx="9141784" cy="689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6858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этапа 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понимания патогенетической сущности наркологических расстройств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связанной с этим  стратегии  их профилактики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29158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1975 г. была организована наркологическая служба, введена специальность «наркология-психиатрия» и научная специальность «наркология».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 пор постепенно формируется научное понимание патогенеза наркологических расстройств, что влияет на особенности национальной политики и на организация наркологической помощи и меры по снижению масштабов немедицинского потребления ПАВ.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7687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Социальная модель болезней зависимости (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1990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-форма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социального поведения, поэтому профилактика основывается на запретительно-ограничительных и репрессивных мерах.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РЕПРЕССИВНАЯ модель алкогольной политики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1)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ограничения доступности алкоголя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2)  опьянение – как отягчающее вину обстоятельство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3) ) развитие всех форм ПЛ (ЛТП, ст. 62 УК РСФСР)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4)   направление в ЛТП по факту наличия алкоголизма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69160"/>
            <a:ext cx="9144000" cy="198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Симптоматический принцип терапии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 лечение острых состояний (опьянение, АС, психоз)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2)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условнорефлекторые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методы профилактики  рецидивов</a:t>
            </a:r>
          </a:p>
        </p:txBody>
      </p:sp>
      <p:pic>
        <p:nvPicPr>
          <p:cNvPr id="5" name="Picture 8" descr="http://vostok-sos.org/wp-content/uploads/2016/04/%D0%BF%D0%B5%D1%80%D0%B2%D0%B0%D1%8F-%D0%BF%D0%BE%D0%BC%D0%BE%D1%89%D1%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810" y="4149080"/>
            <a:ext cx="1710190" cy="1954503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139952" y="4293096"/>
            <a:ext cx="1080120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БИОЛОГИЧЕСКАЯ модель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(1990-2000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потребитель ПАВ – больной человек, надо лечить, а не наказывать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ЛИБЕРАЛЬНАЯ модель политики (реформы)</a:t>
            </a:r>
          </a:p>
          <a:p>
            <a:pPr marL="457200" indent="-45720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1.Закрыты ЛТП (1991) и отменено ПЛ (2003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2.Опьянение исключено из отягчающих вину обстоятельств</a:t>
            </a:r>
          </a:p>
          <a:p>
            <a:pPr marL="457200" indent="-45720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3.Отменены (существенно ограничены) меры ограничения </a:t>
            </a:r>
          </a:p>
          <a:p>
            <a:pPr marL="457200" indent="-45720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доступности ПАВ (место и время продаж, повышение акцизов и цен)</a:t>
            </a:r>
          </a:p>
          <a:p>
            <a:pPr marL="457200" indent="-457200" algn="just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4.1991 г. легализован для собственного употребления 1 г героина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 Организация терапии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резидуальных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психических расстройств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Развитие патогенетических методов терапии: 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блокаторы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опиоидных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рецепторов, АД</a:t>
            </a:r>
          </a:p>
          <a:p>
            <a:pPr marL="457200" indent="-45720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Широкое применение психотерапии 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635896" y="4221088"/>
            <a:ext cx="1728192" cy="432048"/>
          </a:xfrm>
          <a:prstGeom prst="downArrow">
            <a:avLst>
              <a:gd name="adj1" fmla="val 50000"/>
              <a:gd name="adj2" fmla="val 526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http://odoras.md/img/lg/bkxfwm1lwq9y8s2-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25144"/>
            <a:ext cx="219573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этап: БИО-ПСИХО-СОЦИАЛЬНАЯ 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</a:t>
            </a:r>
          </a:p>
          <a:p>
            <a:pPr algn="ctr" eaLnBrk="0" hangingPunct="0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болезней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(с 2000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9699" name="Rectangle 3"/>
          <p:cNvSpPr>
            <a:spLocks noChangeArrowheads="1"/>
          </p:cNvSpPr>
          <p:nvPr/>
        </p:nvSpPr>
        <p:spPr bwMode="auto">
          <a:xfrm>
            <a:off x="0" y="980728"/>
            <a:ext cx="2201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ГЕНЕТИЧЕСКИЕ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9700" name="Rectangle 4"/>
          <p:cNvSpPr>
            <a:spLocks noChangeArrowheads="1"/>
          </p:cNvSpPr>
          <p:nvPr/>
        </p:nvSpPr>
        <p:spPr bwMode="auto">
          <a:xfrm>
            <a:off x="971600" y="1844824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ПСИХОЛОГИЧЕСКИЕ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</a:t>
            </a:r>
          </a:p>
        </p:txBody>
      </p:sp>
      <p:sp>
        <p:nvSpPr>
          <p:cNvPr id="669701" name="Rectangle 5"/>
          <p:cNvSpPr>
            <a:spLocks noChangeArrowheads="1"/>
          </p:cNvSpPr>
          <p:nvPr/>
        </p:nvSpPr>
        <p:spPr bwMode="auto">
          <a:xfrm>
            <a:off x="2699792" y="980728"/>
            <a:ext cx="1495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ВНЕШНИЕ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</a:t>
            </a: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9703" name="Line 7"/>
          <p:cNvSpPr>
            <a:spLocks noChangeShapeType="1"/>
          </p:cNvSpPr>
          <p:nvPr/>
        </p:nvSpPr>
        <p:spPr bwMode="auto">
          <a:xfrm>
            <a:off x="539552" y="1556792"/>
            <a:ext cx="1224136" cy="18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9705" name="Line 9"/>
          <p:cNvSpPr>
            <a:spLocks noChangeShapeType="1"/>
          </p:cNvSpPr>
          <p:nvPr/>
        </p:nvSpPr>
        <p:spPr bwMode="auto">
          <a:xfrm flipH="1">
            <a:off x="2987824" y="1556792"/>
            <a:ext cx="792088" cy="158417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9706" name="Line 10"/>
          <p:cNvSpPr>
            <a:spLocks noChangeShapeType="1"/>
          </p:cNvSpPr>
          <p:nvPr/>
        </p:nvSpPr>
        <p:spPr bwMode="auto">
          <a:xfrm flipH="1">
            <a:off x="3563888" y="2780928"/>
            <a:ext cx="504056" cy="3600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9707" name="Line 11"/>
          <p:cNvSpPr>
            <a:spLocks noChangeShapeType="1"/>
          </p:cNvSpPr>
          <p:nvPr/>
        </p:nvSpPr>
        <p:spPr bwMode="auto">
          <a:xfrm>
            <a:off x="1763688" y="1412776"/>
            <a:ext cx="216024" cy="5760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9708" name="Line 12"/>
          <p:cNvSpPr>
            <a:spLocks noChangeShapeType="1"/>
          </p:cNvSpPr>
          <p:nvPr/>
        </p:nvSpPr>
        <p:spPr bwMode="auto">
          <a:xfrm>
            <a:off x="2123728" y="1268760"/>
            <a:ext cx="648072" cy="7200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2420888"/>
            <a:ext cx="22322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ДУХОВНОСТЬ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483768" y="2492896"/>
            <a:ext cx="0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835696" y="314096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БОЛЕЗНЬ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980728"/>
            <a:ext cx="4067944" cy="5877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РЕСТРИКТИВНАЯ модель: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Сбалансированное применение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репрессивных, ограничительных и запретительных меры в сочетании с доступной медицинской и социальной помощью: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Ограничение доступности ПАВ (время и место продажи, рост акцизов)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Опьянение как отягчающее вину обстоятельство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Увеличение наказания за незаконный оборот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Ограничения на профессии и виды деятельности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395536" y="2996952"/>
            <a:ext cx="484632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645024"/>
            <a:ext cx="5004048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 3 форм профилактики: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Первичная (универсальная):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предотвращение потребления ПАВ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Вторичная (селективная):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предотвращение наркологи. расстройств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Третичная (индикативная) –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 и реабилитация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283968" y="1628800"/>
            <a:ext cx="76238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1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51164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КОМПЛЕКСНЫЙ  ЛЕЧЕБНО-РЕАБИЛИТАЦИОННЫЙ ПРОЦЕСС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72400" y="980728"/>
            <a:ext cx="971600" cy="5877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Немедицинские организации 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6156176" y="1916832"/>
            <a:ext cx="1511300" cy="4841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5537" y="3646488"/>
            <a:ext cx="5760640" cy="1366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МЕДИЦИНСКАЯ РЕАБИЛИТАЦИЯ: психотерапевтические и социально-психологические программы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16317" y="980728"/>
            <a:ext cx="540060" cy="587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лево 32"/>
          <p:cNvSpPr/>
          <p:nvPr/>
        </p:nvSpPr>
        <p:spPr>
          <a:xfrm>
            <a:off x="6300192" y="2348880"/>
            <a:ext cx="1117153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>
            <a:off x="6156177" y="5865813"/>
            <a:ext cx="1260624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3838575" y="3225800"/>
            <a:ext cx="485775" cy="431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3779912" y="5013176"/>
            <a:ext cx="484188" cy="5905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1484784"/>
            <a:ext cx="6372200" cy="18722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СОЦИАЛЬНАЯ РЕАБИЛИТАЦИЯ и РЕСОЦИАЛИЗАЦИЯ: социально-психологические и образовательно-воспитательные программы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7" y="5589240"/>
            <a:ext cx="5760640" cy="1113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Лечение  острых 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резидуальных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6156176" y="4077072"/>
            <a:ext cx="1224136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Алкоголь: динамика заболеваемости в 2009-2016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РФ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2276475"/>
            <a:ext cx="9144000" cy="4581525"/>
          </a:xfrm>
        </p:spPr>
        <p:txBody>
          <a:bodyPr/>
          <a:lstStyle/>
          <a:p>
            <a:pPr algn="just"/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1438"/>
            <a:ext cx="9144000" cy="5516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340768"/>
          <a:ext cx="205172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979712" y="1340768"/>
          <a:ext cx="194421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436096" y="1340768"/>
          <a:ext cx="187220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7236296" y="1340768"/>
          <a:ext cx="19077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8313" y="6021288"/>
            <a:ext cx="129537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- 28,4%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6021288"/>
            <a:ext cx="122485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- 42,2%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6021288"/>
            <a:ext cx="1080120" cy="36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- 74,8%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6021288"/>
            <a:ext cx="1224261" cy="338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- 54,7%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1920" y="1484784"/>
            <a:ext cx="158417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2009 г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4653136"/>
            <a:ext cx="165618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13,5 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3429000"/>
            <a:ext cx="4846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1923</TotalTime>
  <Words>852</Words>
  <Application>Microsoft Office PowerPoint</Application>
  <PresentationFormat>Экран (4:3)</PresentationFormat>
  <Paragraphs>251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   </vt:lpstr>
      <vt:lpstr>Социальная наркология (социальные аспекты наркологии)</vt:lpstr>
      <vt:lpstr>Слайд 3</vt:lpstr>
      <vt:lpstr>Три этапа  понимания патогенетической сущности наркологических расстройств и связанной с этим  стратегии  их профилактики</vt:lpstr>
      <vt:lpstr>1 этап: Социальная модель болезней зависимости (до 1990 ГГ): употребление ПАВ-форма социального поведения, поэтому профилактика основывается на запретительно-ограничительных и репрессивных мерах. </vt:lpstr>
      <vt:lpstr>2 этап: БИОЛОГИЧЕСКАЯ модель  (1990-2000 ГГ): потребитель ПАВ – больной человек, надо лечить, а не наказывать</vt:lpstr>
      <vt:lpstr>Слайд 7</vt:lpstr>
      <vt:lpstr>КОМПЛЕКСНЫЙ  ЛЕЧЕБНО-РЕАБИЛИТАЦИОННЫЙ ПРОЦЕСС</vt:lpstr>
      <vt:lpstr>Алкоголь: динамика заболеваемости в 2009-2016 гг в РФ</vt:lpstr>
      <vt:lpstr>Слайд 10</vt:lpstr>
      <vt:lpstr>Слайд 11</vt:lpstr>
      <vt:lpstr>Слайд 12</vt:lpstr>
      <vt:lpstr>Перспективы  улучшения наркоситуации</vt:lpstr>
      <vt:lpstr>Слайд 14</vt:lpstr>
      <vt:lpstr>Благодарю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Табак каРТИНКИ</dc:title>
  <dc:creator>User_acer</dc:creator>
  <cp:lastModifiedBy>ЕВГЕНИЯ АНАТОЛЬЕВНА</cp:lastModifiedBy>
  <cp:revision>511</cp:revision>
  <dcterms:created xsi:type="dcterms:W3CDTF">2018-01-02T19:53:29Z</dcterms:created>
  <dcterms:modified xsi:type="dcterms:W3CDTF">2018-06-08T09:56:26Z</dcterms:modified>
</cp:coreProperties>
</file>